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9" r:id="rId44"/>
    <p:sldId id="298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Nunito" pitchFamily="2" charset="0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3e708c8c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3e708c8c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3e708c8ce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3e708c8ce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3e708c8ce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3e708c8ce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3e708c8c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3e708c8c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3e708c8c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3e708c8c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3e708c8ce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3e708c8ce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4e82c18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4e82c18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3f462024a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3f462024a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3f462024a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3f462024a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3f462024a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3f462024a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3e708c8ce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3e708c8ce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4e82c186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4e82c186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3f462024a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3f462024a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4e82c186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d4e82c186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3f462024a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3f462024a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4e82c186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4e82c186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3f462024a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3f462024a_2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3f462024a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3f462024a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3f462024a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d3f462024a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3f462024a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3f462024a_2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d3f462024a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d3f462024a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3e708c8ce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3e708c8ce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d3f462024a_2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d3f462024a_2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 makes validation accuracy lower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3f462024a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d3f462024a_2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3f462024a_2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3f462024a_2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d3f462024a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d3f462024a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3f462024a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d3f462024a_2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d3f462024a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d3f462024a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d3f462024a_2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d3f462024a_2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d3f462024a_2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d3f462024a_2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d3f462024a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d3f462024a_2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3f462024a_2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d3f462024a_2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3e708c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3e708c8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3f462024a_2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d3f462024a_2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d4e82c186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d4e82c186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d3f462024a_2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d3f462024a_2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d8a36d58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d8a36d58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3f462024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3f462024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3f462024a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3f462024a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3f462024a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3f462024a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3f462024a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3f462024a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3f462024a_2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3f462024a_2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yann.lecun.com/exdb/publis/pdf/lecun-01a.pdf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topic/CNN" TargetMode="External"/><Relationship Id="rId2" Type="http://schemas.openxmlformats.org/officeDocument/2006/relationships/hyperlink" Target="https://www.britannica.com/contributor/Harold-L-Erickson/5089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st.gov/srd/nist-special-database-1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91353" y="1738908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Handwriting Recognition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91350" y="3075433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------Victor, Kaan, Bill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550" y="1908200"/>
            <a:ext cx="14287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578" y="3413150"/>
            <a:ext cx="146685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4075" y="272038"/>
            <a:ext cx="140970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2878" y="2073000"/>
            <a:ext cx="1383727" cy="1282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on Recognition</a:t>
            </a:r>
            <a:endParaRPr/>
          </a:p>
        </p:txBody>
      </p:sp>
      <p:pic>
        <p:nvPicPr>
          <p:cNvPr id="232" name="Google Shape;2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50" y="2182975"/>
            <a:ext cx="1805700" cy="14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000" y="1732213"/>
            <a:ext cx="5118201" cy="29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2"/>
          <p:cNvSpPr/>
          <p:nvPr/>
        </p:nvSpPr>
        <p:spPr>
          <a:xfrm>
            <a:off x="2130150" y="2649650"/>
            <a:ext cx="640800" cy="31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377" y="903113"/>
            <a:ext cx="6209599" cy="38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2" name="Google Shape;2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75" y="460662"/>
            <a:ext cx="8196239" cy="422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9" name="Google Shape;2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875" y="483479"/>
            <a:ext cx="6285074" cy="23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075" y="3365800"/>
            <a:ext cx="4594226" cy="7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"/>
          <p:cNvSpPr txBox="1">
            <a:spLocks noGrp="1"/>
          </p:cNvSpPr>
          <p:nvPr>
            <p:ph type="title"/>
          </p:nvPr>
        </p:nvSpPr>
        <p:spPr>
          <a:xfrm>
            <a:off x="819150" y="6204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Progression</a:t>
            </a:r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body" idx="1"/>
          </p:nvPr>
        </p:nvSpPr>
        <p:spPr>
          <a:xfrm>
            <a:off x="772875" y="1699763"/>
            <a:ext cx="14409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Raw unmerged</a:t>
            </a:r>
            <a:endParaRPr sz="2100"/>
          </a:p>
        </p:txBody>
      </p:sp>
      <p:sp>
        <p:nvSpPr>
          <p:cNvPr id="257" name="Google Shape;257;p25"/>
          <p:cNvSpPr txBox="1">
            <a:spLocks noGrp="1"/>
          </p:cNvSpPr>
          <p:nvPr>
            <p:ph type="body" idx="1"/>
          </p:nvPr>
        </p:nvSpPr>
        <p:spPr>
          <a:xfrm>
            <a:off x="3638575" y="1654750"/>
            <a:ext cx="14409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602"/>
              <a:t>Merged but not processed</a:t>
            </a:r>
            <a:endParaRPr sz="1602"/>
          </a:p>
        </p:txBody>
      </p:sp>
      <p:sp>
        <p:nvSpPr>
          <p:cNvPr id="258" name="Google Shape;258;p25"/>
          <p:cNvSpPr txBox="1">
            <a:spLocks noGrp="1"/>
          </p:cNvSpPr>
          <p:nvPr>
            <p:ph type="body" idx="1"/>
          </p:nvPr>
        </p:nvSpPr>
        <p:spPr>
          <a:xfrm>
            <a:off x="6605150" y="1412300"/>
            <a:ext cx="17802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602"/>
              <a:t>Merged &amp; Processed (Vanillaed)</a:t>
            </a:r>
            <a:endParaRPr sz="1602"/>
          </a:p>
        </p:txBody>
      </p:sp>
      <p:pic>
        <p:nvPicPr>
          <p:cNvPr id="259" name="Google Shape;2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000" y="2421075"/>
            <a:ext cx="2540574" cy="6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1950" y="2362075"/>
            <a:ext cx="2957500" cy="8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/>
          <p:nvPr/>
        </p:nvSpPr>
        <p:spPr>
          <a:xfrm>
            <a:off x="2459200" y="1767700"/>
            <a:ext cx="640800" cy="31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5"/>
          <p:cNvSpPr/>
          <p:nvPr/>
        </p:nvSpPr>
        <p:spPr>
          <a:xfrm>
            <a:off x="5330550" y="1728325"/>
            <a:ext cx="640800" cy="31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3" name="Google Shape;2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825" y="2421075"/>
            <a:ext cx="2413226" cy="5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 &amp; Ensembles</a:t>
            </a:r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body" idx="1"/>
          </p:nvPr>
        </p:nvSpPr>
        <p:spPr>
          <a:xfrm>
            <a:off x="819150" y="17223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Decision Tree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Bagging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Adaboost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Random Forest</a:t>
            </a:r>
            <a:endParaRPr sz="1700"/>
          </a:p>
        </p:txBody>
      </p:sp>
      <p:pic>
        <p:nvPicPr>
          <p:cNvPr id="270" name="Google Shape;2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705" y="1687925"/>
            <a:ext cx="2774324" cy="251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150" y="308250"/>
            <a:ext cx="6543675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</a:t>
            </a:r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body" idx="1"/>
          </p:nvPr>
        </p:nvSpPr>
        <p:spPr>
          <a:xfrm>
            <a:off x="819150" y="16530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 Hyperparameter Grid</a:t>
            </a:r>
            <a:endParaRPr sz="165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8" name="Google Shape;2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400" y="2130153"/>
            <a:ext cx="5966127" cy="23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75" y="2472650"/>
            <a:ext cx="7727374" cy="8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7"/>
          <p:cNvSpPr txBox="1"/>
          <p:nvPr/>
        </p:nvSpPr>
        <p:spPr>
          <a:xfrm>
            <a:off x="5394625" y="1212275"/>
            <a:ext cx="2713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100 combinations</a:t>
            </a:r>
            <a:endParaRPr sz="2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 fold</a:t>
            </a:r>
            <a:endParaRPr sz="2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7" name="Google Shape;2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175" y="1195750"/>
            <a:ext cx="7027326" cy="20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/>
          <p:nvPr/>
        </p:nvSpPr>
        <p:spPr>
          <a:xfrm>
            <a:off x="1207225" y="2303063"/>
            <a:ext cx="6354670" cy="537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Support Vector Machine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images we use here</a:t>
            </a:r>
            <a:endParaRPr/>
          </a:p>
        </p:txBody>
      </p:sp>
      <p:sp>
        <p:nvSpPr>
          <p:cNvPr id="298" name="Google Shape;298;p3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9" name="Google Shape;2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326" y="1399925"/>
            <a:ext cx="5763577" cy="34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train-test-split</a:t>
            </a:r>
            <a:endParaRPr/>
          </a:p>
        </p:txBody>
      </p:sp>
      <p:sp>
        <p:nvSpPr>
          <p:cNvPr id="305" name="Google Shape;305;p3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6" name="Google Shape;3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75" y="1447600"/>
            <a:ext cx="8548023" cy="17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375" y="3197000"/>
            <a:ext cx="5657301" cy="16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>
            <a:spLocks noGrp="1"/>
          </p:cNvSpPr>
          <p:nvPr>
            <p:ph type="ctrTitle"/>
          </p:nvPr>
        </p:nvSpPr>
        <p:spPr>
          <a:xfrm>
            <a:off x="1891353" y="5499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important?</a:t>
            </a:r>
            <a:endParaRPr/>
          </a:p>
        </p:txBody>
      </p:sp>
      <p:sp>
        <p:nvSpPr>
          <p:cNvPr id="139" name="Google Shape;139;p14"/>
          <p:cNvSpPr txBox="1"/>
          <p:nvPr/>
        </p:nvSpPr>
        <p:spPr>
          <a:xfrm>
            <a:off x="1645225" y="1922325"/>
            <a:ext cx="56457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Char char="❏"/>
            </a:pPr>
            <a:r>
              <a:rPr lang="en" b="1">
                <a:solidFill>
                  <a:srgbClr val="202124"/>
                </a:solidFill>
                <a:highlight>
                  <a:srgbClr val="FFFFFF"/>
                </a:highlight>
              </a:rPr>
              <a:t>Lots of Application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: Reading postal addresses, bank check amounts, and forms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Char char="❏"/>
            </a:pPr>
            <a:r>
              <a:rPr lang="en" b="1">
                <a:solidFill>
                  <a:srgbClr val="202124"/>
                </a:solidFill>
                <a:highlight>
                  <a:srgbClr val="FFFFFF"/>
                </a:highlight>
              </a:rPr>
              <a:t>OCR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-Allowing the entry of image textual information into computers by digitization, image restoration, and recognition methods.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distribution of pixel/gray-scale values</a:t>
            </a:r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14" name="Google Shape;3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00" y="1863925"/>
            <a:ext cx="4019175" cy="26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475" y="1932776"/>
            <a:ext cx="4306326" cy="234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Tuning the hyperparameters</a:t>
            </a:r>
            <a:endParaRPr/>
          </a:p>
        </p:txBody>
      </p:sp>
      <p:sp>
        <p:nvSpPr>
          <p:cNvPr id="321" name="Google Shape;321;p3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2" name="Google Shape;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00" y="3524350"/>
            <a:ext cx="8683550" cy="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625" y="1990725"/>
            <a:ext cx="85725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the prediction</a:t>
            </a:r>
            <a:endParaRPr/>
          </a:p>
        </p:txBody>
      </p:sp>
      <p:sp>
        <p:nvSpPr>
          <p:cNvPr id="329" name="Google Shape;329;p3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0" name="Google Shape;3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42" y="1990725"/>
            <a:ext cx="7880384" cy="20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&amp; CNN Feature extraction + SVM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Old-schooled machine learning algorithms seem to work alright, but not enough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Implementing CNN modified from classic CNN architecture (LeNet-5) for direct classification or feature extraction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the features extraction approach, the features are then fed into a SVM model</a:t>
            </a:r>
            <a:endParaRPr/>
          </a:p>
        </p:txBody>
      </p:sp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325" y="3287755"/>
            <a:ext cx="4157348" cy="115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5"/>
          <p:cNvSpPr txBox="1"/>
          <p:nvPr/>
        </p:nvSpPr>
        <p:spPr>
          <a:xfrm>
            <a:off x="3668850" y="4480975"/>
            <a:ext cx="16812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5"/>
          <p:cNvSpPr txBox="1"/>
          <p:nvPr/>
        </p:nvSpPr>
        <p:spPr>
          <a:xfrm>
            <a:off x="6575425" y="3569100"/>
            <a:ext cx="21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Relatively simple, and fast!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5"/>
          <p:cNvSpPr txBox="1"/>
          <p:nvPr/>
        </p:nvSpPr>
        <p:spPr>
          <a:xfrm>
            <a:off x="2885225" y="4460725"/>
            <a:ext cx="4338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LeNet-5 architecture as published in the</a:t>
            </a:r>
            <a:r>
              <a:rPr lang="en" sz="1100">
                <a:uFill>
                  <a:noFill/>
                </a:uFill>
                <a:hlinkClick r:id="rId4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original paper</a:t>
            </a:r>
            <a:r>
              <a:rPr lang="en" sz="1100"/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391700" y="273350"/>
            <a:ext cx="27999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33"/>
              <a:t>CNN Only</a:t>
            </a:r>
            <a:endParaRPr sz="3333"/>
          </a:p>
        </p:txBody>
      </p:sp>
      <p:sp>
        <p:nvSpPr>
          <p:cNvPr id="346" name="Google Shape;346;p36"/>
          <p:cNvSpPr txBox="1">
            <a:spLocks noGrp="1"/>
          </p:cNvSpPr>
          <p:nvPr>
            <p:ph type="body" idx="1"/>
          </p:nvPr>
        </p:nvSpPr>
        <p:spPr>
          <a:xfrm>
            <a:off x="370950" y="1227950"/>
            <a:ext cx="18864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Three structures:</a:t>
            </a:r>
            <a:endParaRPr/>
          </a:p>
        </p:txBody>
      </p:sp>
      <p:sp>
        <p:nvSpPr>
          <p:cNvPr id="347" name="Google Shape;347;p36"/>
          <p:cNvSpPr/>
          <p:nvPr/>
        </p:nvSpPr>
        <p:spPr>
          <a:xfrm>
            <a:off x="2118400" y="3893604"/>
            <a:ext cx="1416900" cy="1704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 Conv 5x5</a:t>
            </a:r>
            <a:endParaRPr sz="1000"/>
          </a:p>
        </p:txBody>
      </p:sp>
      <p:sp>
        <p:nvSpPr>
          <p:cNvPr id="348" name="Google Shape;348;p36"/>
          <p:cNvSpPr/>
          <p:nvPr/>
        </p:nvSpPr>
        <p:spPr>
          <a:xfrm>
            <a:off x="2118400" y="2439608"/>
            <a:ext cx="1416900" cy="17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Flatten</a:t>
            </a:r>
            <a:endParaRPr sz="1000"/>
          </a:p>
        </p:txBody>
      </p:sp>
      <p:sp>
        <p:nvSpPr>
          <p:cNvPr id="349" name="Google Shape;349;p36"/>
          <p:cNvSpPr/>
          <p:nvPr/>
        </p:nvSpPr>
        <p:spPr>
          <a:xfrm>
            <a:off x="2118400" y="2681941"/>
            <a:ext cx="1416900" cy="170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AvgPool 2x2 stride 2</a:t>
            </a:r>
            <a:endParaRPr sz="1000"/>
          </a:p>
        </p:txBody>
      </p:sp>
      <p:sp>
        <p:nvSpPr>
          <p:cNvPr id="350" name="Google Shape;350;p36"/>
          <p:cNvSpPr/>
          <p:nvPr/>
        </p:nvSpPr>
        <p:spPr>
          <a:xfrm>
            <a:off x="2118400" y="2924273"/>
            <a:ext cx="1416900" cy="170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Sigmoid</a:t>
            </a:r>
            <a:endParaRPr sz="1000"/>
          </a:p>
        </p:txBody>
      </p:sp>
      <p:sp>
        <p:nvSpPr>
          <p:cNvPr id="351" name="Google Shape;351;p36"/>
          <p:cNvSpPr/>
          <p:nvPr/>
        </p:nvSpPr>
        <p:spPr>
          <a:xfrm>
            <a:off x="2118400" y="3166606"/>
            <a:ext cx="1416900" cy="1704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16 Conv 5x5</a:t>
            </a:r>
            <a:endParaRPr sz="1000"/>
          </a:p>
        </p:txBody>
      </p:sp>
      <p:sp>
        <p:nvSpPr>
          <p:cNvPr id="352" name="Google Shape;352;p36"/>
          <p:cNvSpPr/>
          <p:nvPr/>
        </p:nvSpPr>
        <p:spPr>
          <a:xfrm>
            <a:off x="2118400" y="3408939"/>
            <a:ext cx="1416900" cy="170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AvgPool 2x2 stride 2</a:t>
            </a:r>
            <a:endParaRPr sz="1000"/>
          </a:p>
        </p:txBody>
      </p:sp>
      <p:sp>
        <p:nvSpPr>
          <p:cNvPr id="353" name="Google Shape;353;p36"/>
          <p:cNvSpPr/>
          <p:nvPr/>
        </p:nvSpPr>
        <p:spPr>
          <a:xfrm>
            <a:off x="2118400" y="3651271"/>
            <a:ext cx="1416900" cy="170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Sigmoid</a:t>
            </a:r>
            <a:endParaRPr sz="1000"/>
          </a:p>
        </p:txBody>
      </p:sp>
      <p:sp>
        <p:nvSpPr>
          <p:cNvPr id="354" name="Google Shape;354;p36"/>
          <p:cNvSpPr/>
          <p:nvPr/>
        </p:nvSpPr>
        <p:spPr>
          <a:xfrm>
            <a:off x="2118400" y="2197276"/>
            <a:ext cx="1416900" cy="17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FC 400, 120</a:t>
            </a:r>
            <a:endParaRPr sz="1000"/>
          </a:p>
        </p:txBody>
      </p:sp>
      <p:sp>
        <p:nvSpPr>
          <p:cNvPr id="355" name="Google Shape;355;p36"/>
          <p:cNvSpPr/>
          <p:nvPr/>
        </p:nvSpPr>
        <p:spPr>
          <a:xfrm>
            <a:off x="2118400" y="1954943"/>
            <a:ext cx="1416900" cy="170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Sigmoid</a:t>
            </a:r>
            <a:endParaRPr sz="1000"/>
          </a:p>
        </p:txBody>
      </p:sp>
      <p:sp>
        <p:nvSpPr>
          <p:cNvPr id="356" name="Google Shape;356;p36"/>
          <p:cNvSpPr/>
          <p:nvPr/>
        </p:nvSpPr>
        <p:spPr>
          <a:xfrm>
            <a:off x="2118400" y="1712613"/>
            <a:ext cx="1416900" cy="17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FC 120, 84</a:t>
            </a:r>
            <a:endParaRPr sz="1000"/>
          </a:p>
        </p:txBody>
      </p:sp>
      <p:sp>
        <p:nvSpPr>
          <p:cNvPr id="357" name="Google Shape;357;p36"/>
          <p:cNvSpPr/>
          <p:nvPr/>
        </p:nvSpPr>
        <p:spPr>
          <a:xfrm>
            <a:off x="2118400" y="1470283"/>
            <a:ext cx="1416900" cy="170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Sigmoid</a:t>
            </a:r>
            <a:endParaRPr sz="1000"/>
          </a:p>
        </p:txBody>
      </p:sp>
      <p:sp>
        <p:nvSpPr>
          <p:cNvPr id="358" name="Google Shape;358;p36"/>
          <p:cNvSpPr/>
          <p:nvPr/>
        </p:nvSpPr>
        <p:spPr>
          <a:xfrm>
            <a:off x="2118400" y="1227953"/>
            <a:ext cx="1416900" cy="17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FC 84, 47</a:t>
            </a:r>
            <a:endParaRPr sz="1000"/>
          </a:p>
        </p:txBody>
      </p:sp>
      <p:sp>
        <p:nvSpPr>
          <p:cNvPr id="359" name="Google Shape;359;p36"/>
          <p:cNvSpPr/>
          <p:nvPr/>
        </p:nvSpPr>
        <p:spPr>
          <a:xfrm>
            <a:off x="2741075" y="985775"/>
            <a:ext cx="181800" cy="1704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60" name="Google Shape;360;p36"/>
          <p:cNvSpPr/>
          <p:nvPr/>
        </p:nvSpPr>
        <p:spPr>
          <a:xfrm>
            <a:off x="2751800" y="4135325"/>
            <a:ext cx="171000" cy="1704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6"/>
          <p:cNvSpPr txBox="1"/>
          <p:nvPr/>
        </p:nvSpPr>
        <p:spPr>
          <a:xfrm>
            <a:off x="2146270" y="4544200"/>
            <a:ext cx="141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Classic LeNet-5 architecture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6"/>
          <p:cNvSpPr/>
          <p:nvPr/>
        </p:nvSpPr>
        <p:spPr>
          <a:xfrm>
            <a:off x="3871000" y="3893604"/>
            <a:ext cx="1416900" cy="1704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 Conv 5x5</a:t>
            </a:r>
            <a:endParaRPr sz="1000"/>
          </a:p>
        </p:txBody>
      </p:sp>
      <p:sp>
        <p:nvSpPr>
          <p:cNvPr id="363" name="Google Shape;363;p36"/>
          <p:cNvSpPr/>
          <p:nvPr/>
        </p:nvSpPr>
        <p:spPr>
          <a:xfrm>
            <a:off x="3871000" y="2439608"/>
            <a:ext cx="1416900" cy="17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Flatten</a:t>
            </a:r>
            <a:endParaRPr sz="1000"/>
          </a:p>
        </p:txBody>
      </p:sp>
      <p:sp>
        <p:nvSpPr>
          <p:cNvPr id="364" name="Google Shape;364;p36"/>
          <p:cNvSpPr/>
          <p:nvPr/>
        </p:nvSpPr>
        <p:spPr>
          <a:xfrm>
            <a:off x="3871000" y="2681941"/>
            <a:ext cx="1416900" cy="170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MaxPool 2x2 stride 2</a:t>
            </a:r>
            <a:endParaRPr sz="1000"/>
          </a:p>
        </p:txBody>
      </p:sp>
      <p:sp>
        <p:nvSpPr>
          <p:cNvPr id="365" name="Google Shape;365;p36"/>
          <p:cNvSpPr/>
          <p:nvPr/>
        </p:nvSpPr>
        <p:spPr>
          <a:xfrm>
            <a:off x="3871000" y="2924273"/>
            <a:ext cx="1416900" cy="170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BatchNorm &amp; ReLU</a:t>
            </a:r>
            <a:endParaRPr sz="1000"/>
          </a:p>
        </p:txBody>
      </p:sp>
      <p:sp>
        <p:nvSpPr>
          <p:cNvPr id="366" name="Google Shape;366;p36"/>
          <p:cNvSpPr/>
          <p:nvPr/>
        </p:nvSpPr>
        <p:spPr>
          <a:xfrm>
            <a:off x="3871000" y="3166606"/>
            <a:ext cx="1416900" cy="1704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16 Conv 5x5</a:t>
            </a:r>
            <a:endParaRPr sz="1000"/>
          </a:p>
        </p:txBody>
      </p:sp>
      <p:sp>
        <p:nvSpPr>
          <p:cNvPr id="367" name="Google Shape;367;p36"/>
          <p:cNvSpPr/>
          <p:nvPr/>
        </p:nvSpPr>
        <p:spPr>
          <a:xfrm>
            <a:off x="3871000" y="3408939"/>
            <a:ext cx="1416900" cy="170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MaxPool 2x2 stride 2</a:t>
            </a:r>
            <a:endParaRPr sz="1000"/>
          </a:p>
        </p:txBody>
      </p:sp>
      <p:sp>
        <p:nvSpPr>
          <p:cNvPr id="368" name="Google Shape;368;p36"/>
          <p:cNvSpPr/>
          <p:nvPr/>
        </p:nvSpPr>
        <p:spPr>
          <a:xfrm>
            <a:off x="3871000" y="3651271"/>
            <a:ext cx="1416900" cy="170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BatchNorm &amp; ReLU</a:t>
            </a:r>
            <a:endParaRPr sz="1000"/>
          </a:p>
        </p:txBody>
      </p:sp>
      <p:sp>
        <p:nvSpPr>
          <p:cNvPr id="369" name="Google Shape;369;p36"/>
          <p:cNvSpPr/>
          <p:nvPr/>
        </p:nvSpPr>
        <p:spPr>
          <a:xfrm>
            <a:off x="3871000" y="2197276"/>
            <a:ext cx="1416900" cy="17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FC 400, 120</a:t>
            </a:r>
            <a:endParaRPr sz="1000"/>
          </a:p>
        </p:txBody>
      </p:sp>
      <p:sp>
        <p:nvSpPr>
          <p:cNvPr id="370" name="Google Shape;370;p36"/>
          <p:cNvSpPr/>
          <p:nvPr/>
        </p:nvSpPr>
        <p:spPr>
          <a:xfrm>
            <a:off x="3871000" y="1954943"/>
            <a:ext cx="1416900" cy="170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ReLU</a:t>
            </a:r>
            <a:endParaRPr sz="1000"/>
          </a:p>
        </p:txBody>
      </p:sp>
      <p:sp>
        <p:nvSpPr>
          <p:cNvPr id="371" name="Google Shape;371;p36"/>
          <p:cNvSpPr/>
          <p:nvPr/>
        </p:nvSpPr>
        <p:spPr>
          <a:xfrm>
            <a:off x="3871000" y="1712613"/>
            <a:ext cx="1416900" cy="17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FC 120, 84</a:t>
            </a:r>
            <a:endParaRPr sz="1000"/>
          </a:p>
        </p:txBody>
      </p:sp>
      <p:sp>
        <p:nvSpPr>
          <p:cNvPr id="372" name="Google Shape;372;p36"/>
          <p:cNvSpPr/>
          <p:nvPr/>
        </p:nvSpPr>
        <p:spPr>
          <a:xfrm>
            <a:off x="3871000" y="1470283"/>
            <a:ext cx="1416900" cy="170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ReLU</a:t>
            </a:r>
            <a:endParaRPr sz="1000"/>
          </a:p>
        </p:txBody>
      </p:sp>
      <p:sp>
        <p:nvSpPr>
          <p:cNvPr id="373" name="Google Shape;373;p36"/>
          <p:cNvSpPr/>
          <p:nvPr/>
        </p:nvSpPr>
        <p:spPr>
          <a:xfrm>
            <a:off x="3871000" y="1227953"/>
            <a:ext cx="1416900" cy="17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FC 84, 47</a:t>
            </a:r>
            <a:endParaRPr sz="1000"/>
          </a:p>
        </p:txBody>
      </p:sp>
      <p:sp>
        <p:nvSpPr>
          <p:cNvPr id="374" name="Google Shape;374;p36"/>
          <p:cNvSpPr/>
          <p:nvPr/>
        </p:nvSpPr>
        <p:spPr>
          <a:xfrm>
            <a:off x="4493675" y="985775"/>
            <a:ext cx="181800" cy="1704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75" name="Google Shape;375;p36"/>
          <p:cNvSpPr/>
          <p:nvPr/>
        </p:nvSpPr>
        <p:spPr>
          <a:xfrm>
            <a:off x="4504400" y="4135325"/>
            <a:ext cx="171000" cy="1704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6"/>
          <p:cNvSpPr txBox="1"/>
          <p:nvPr/>
        </p:nvSpPr>
        <p:spPr>
          <a:xfrm>
            <a:off x="3989275" y="4473400"/>
            <a:ext cx="14169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Architecture with 2 Conv layers and 3 FC layers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6"/>
          <p:cNvSpPr/>
          <p:nvPr/>
        </p:nvSpPr>
        <p:spPr>
          <a:xfrm>
            <a:off x="5623600" y="4006473"/>
            <a:ext cx="1712700" cy="1239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 Conv 3x3</a:t>
            </a:r>
            <a:endParaRPr sz="1000"/>
          </a:p>
        </p:txBody>
      </p:sp>
      <p:sp>
        <p:nvSpPr>
          <p:cNvPr id="378" name="Google Shape;378;p36"/>
          <p:cNvSpPr/>
          <p:nvPr/>
        </p:nvSpPr>
        <p:spPr>
          <a:xfrm>
            <a:off x="5623600" y="2400082"/>
            <a:ext cx="1712700" cy="12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Flatten</a:t>
            </a:r>
            <a:endParaRPr sz="1000"/>
          </a:p>
        </p:txBody>
      </p:sp>
      <p:sp>
        <p:nvSpPr>
          <p:cNvPr id="379" name="Google Shape;379;p36"/>
          <p:cNvSpPr/>
          <p:nvPr/>
        </p:nvSpPr>
        <p:spPr>
          <a:xfrm>
            <a:off x="5623600" y="3128130"/>
            <a:ext cx="1712700" cy="1239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MaxPool 2x2 stride 2</a:t>
            </a:r>
            <a:endParaRPr sz="1000"/>
          </a:p>
        </p:txBody>
      </p:sp>
      <p:sp>
        <p:nvSpPr>
          <p:cNvPr id="380" name="Google Shape;380;p36"/>
          <p:cNvSpPr/>
          <p:nvPr/>
        </p:nvSpPr>
        <p:spPr>
          <a:xfrm>
            <a:off x="5623600" y="3303799"/>
            <a:ext cx="1712700" cy="123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BatchNorm &amp; ReLU</a:t>
            </a:r>
            <a:endParaRPr sz="1000"/>
          </a:p>
        </p:txBody>
      </p:sp>
      <p:sp>
        <p:nvSpPr>
          <p:cNvPr id="381" name="Google Shape;381;p36"/>
          <p:cNvSpPr/>
          <p:nvPr/>
        </p:nvSpPr>
        <p:spPr>
          <a:xfrm>
            <a:off x="5623600" y="3479467"/>
            <a:ext cx="1712700" cy="1239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16 Conv 3x3</a:t>
            </a:r>
            <a:endParaRPr sz="1000"/>
          </a:p>
        </p:txBody>
      </p:sp>
      <p:sp>
        <p:nvSpPr>
          <p:cNvPr id="382" name="Google Shape;382;p36"/>
          <p:cNvSpPr/>
          <p:nvPr/>
        </p:nvSpPr>
        <p:spPr>
          <a:xfrm>
            <a:off x="5623600" y="3655136"/>
            <a:ext cx="1712700" cy="1239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MaxPool 2x2 stride 2</a:t>
            </a:r>
            <a:endParaRPr sz="1000"/>
          </a:p>
        </p:txBody>
      </p:sp>
      <p:sp>
        <p:nvSpPr>
          <p:cNvPr id="383" name="Google Shape;383;p36"/>
          <p:cNvSpPr/>
          <p:nvPr/>
        </p:nvSpPr>
        <p:spPr>
          <a:xfrm>
            <a:off x="5623600" y="3830805"/>
            <a:ext cx="1712700" cy="123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BatchNorm &amp; ReLU</a:t>
            </a:r>
            <a:endParaRPr sz="1000"/>
          </a:p>
        </p:txBody>
      </p:sp>
      <p:sp>
        <p:nvSpPr>
          <p:cNvPr id="384" name="Google Shape;384;p36"/>
          <p:cNvSpPr/>
          <p:nvPr/>
        </p:nvSpPr>
        <p:spPr>
          <a:xfrm>
            <a:off x="5623600" y="2224414"/>
            <a:ext cx="1712700" cy="12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FC 128, 240</a:t>
            </a:r>
            <a:endParaRPr sz="1000"/>
          </a:p>
        </p:txBody>
      </p:sp>
      <p:sp>
        <p:nvSpPr>
          <p:cNvPr id="385" name="Google Shape;385;p36"/>
          <p:cNvSpPr/>
          <p:nvPr/>
        </p:nvSpPr>
        <p:spPr>
          <a:xfrm>
            <a:off x="5623600" y="2048745"/>
            <a:ext cx="1712700" cy="123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ReLU</a:t>
            </a:r>
            <a:endParaRPr sz="1000"/>
          </a:p>
        </p:txBody>
      </p:sp>
      <p:sp>
        <p:nvSpPr>
          <p:cNvPr id="386" name="Google Shape;386;p36"/>
          <p:cNvSpPr/>
          <p:nvPr/>
        </p:nvSpPr>
        <p:spPr>
          <a:xfrm>
            <a:off x="5623600" y="1531683"/>
            <a:ext cx="1712700" cy="12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FC 120, 84</a:t>
            </a:r>
            <a:endParaRPr sz="1000"/>
          </a:p>
        </p:txBody>
      </p:sp>
      <p:sp>
        <p:nvSpPr>
          <p:cNvPr id="387" name="Google Shape;387;p36"/>
          <p:cNvSpPr/>
          <p:nvPr/>
        </p:nvSpPr>
        <p:spPr>
          <a:xfrm>
            <a:off x="5623600" y="1356017"/>
            <a:ext cx="1712700" cy="123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ReLU</a:t>
            </a:r>
            <a:endParaRPr sz="1000"/>
          </a:p>
        </p:txBody>
      </p:sp>
      <p:sp>
        <p:nvSpPr>
          <p:cNvPr id="388" name="Google Shape;388;p36"/>
          <p:cNvSpPr/>
          <p:nvPr/>
        </p:nvSpPr>
        <p:spPr>
          <a:xfrm>
            <a:off x="5623600" y="1180350"/>
            <a:ext cx="1712700" cy="12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FC 84, 47</a:t>
            </a:r>
            <a:endParaRPr sz="1000"/>
          </a:p>
        </p:txBody>
      </p:sp>
      <p:sp>
        <p:nvSpPr>
          <p:cNvPr id="389" name="Google Shape;389;p36"/>
          <p:cNvSpPr/>
          <p:nvPr/>
        </p:nvSpPr>
        <p:spPr>
          <a:xfrm>
            <a:off x="6376410" y="1007951"/>
            <a:ext cx="219600" cy="121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90" name="Google Shape;390;p36"/>
          <p:cNvSpPr/>
          <p:nvPr/>
        </p:nvSpPr>
        <p:spPr>
          <a:xfrm>
            <a:off x="6389373" y="4181699"/>
            <a:ext cx="206700" cy="123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6"/>
          <p:cNvSpPr txBox="1"/>
          <p:nvPr/>
        </p:nvSpPr>
        <p:spPr>
          <a:xfrm>
            <a:off x="5853131" y="4431046"/>
            <a:ext cx="14724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Improved Architecture with 3 Conv layers and 4 FC layers</a:t>
            </a:r>
            <a:endParaRPr sz="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6"/>
          <p:cNvSpPr txBox="1"/>
          <p:nvPr/>
        </p:nvSpPr>
        <p:spPr>
          <a:xfrm>
            <a:off x="2486275" y="4274375"/>
            <a:ext cx="968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28x28 image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6"/>
          <p:cNvSpPr txBox="1"/>
          <p:nvPr/>
        </p:nvSpPr>
        <p:spPr>
          <a:xfrm>
            <a:off x="2419975" y="676775"/>
            <a:ext cx="141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47x1 vector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6"/>
          <p:cNvSpPr txBox="1"/>
          <p:nvPr/>
        </p:nvSpPr>
        <p:spPr>
          <a:xfrm>
            <a:off x="4165250" y="676775"/>
            <a:ext cx="1122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47x1 vector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6"/>
          <p:cNvSpPr txBox="1"/>
          <p:nvPr/>
        </p:nvSpPr>
        <p:spPr>
          <a:xfrm>
            <a:off x="6085127" y="676775"/>
            <a:ext cx="1712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47x1 vector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6"/>
          <p:cNvSpPr txBox="1"/>
          <p:nvPr/>
        </p:nvSpPr>
        <p:spPr>
          <a:xfrm>
            <a:off x="4162675" y="4274375"/>
            <a:ext cx="968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28x28 image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6"/>
          <p:cNvSpPr txBox="1"/>
          <p:nvPr/>
        </p:nvSpPr>
        <p:spPr>
          <a:xfrm>
            <a:off x="6085130" y="4286140"/>
            <a:ext cx="1006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28x28 image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6"/>
          <p:cNvSpPr/>
          <p:nvPr/>
        </p:nvSpPr>
        <p:spPr>
          <a:xfrm>
            <a:off x="5623600" y="2588442"/>
            <a:ext cx="1712700" cy="1239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MaxPool 2x2 stride 2</a:t>
            </a:r>
            <a:endParaRPr sz="1000"/>
          </a:p>
        </p:txBody>
      </p:sp>
      <p:sp>
        <p:nvSpPr>
          <p:cNvPr id="399" name="Google Shape;399;p36"/>
          <p:cNvSpPr/>
          <p:nvPr/>
        </p:nvSpPr>
        <p:spPr>
          <a:xfrm>
            <a:off x="5623600" y="2771858"/>
            <a:ext cx="1712700" cy="123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BatchNorm &amp; ReLU</a:t>
            </a:r>
            <a:endParaRPr sz="1000"/>
          </a:p>
        </p:txBody>
      </p:sp>
      <p:sp>
        <p:nvSpPr>
          <p:cNvPr id="400" name="Google Shape;400;p36"/>
          <p:cNvSpPr/>
          <p:nvPr/>
        </p:nvSpPr>
        <p:spPr>
          <a:xfrm>
            <a:off x="5623600" y="2950007"/>
            <a:ext cx="1712700" cy="1239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16 Conv 3x3</a:t>
            </a:r>
            <a:endParaRPr sz="1000"/>
          </a:p>
        </p:txBody>
      </p:sp>
      <p:sp>
        <p:nvSpPr>
          <p:cNvPr id="401" name="Google Shape;401;p36"/>
          <p:cNvSpPr/>
          <p:nvPr/>
        </p:nvSpPr>
        <p:spPr>
          <a:xfrm>
            <a:off x="5623609" y="1878055"/>
            <a:ext cx="1712700" cy="12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FC 240, 120</a:t>
            </a:r>
            <a:endParaRPr sz="1000"/>
          </a:p>
        </p:txBody>
      </p:sp>
      <p:sp>
        <p:nvSpPr>
          <p:cNvPr id="402" name="Google Shape;402;p36"/>
          <p:cNvSpPr/>
          <p:nvPr/>
        </p:nvSpPr>
        <p:spPr>
          <a:xfrm>
            <a:off x="5623609" y="1702388"/>
            <a:ext cx="1712700" cy="123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ReLU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7"/>
          <p:cNvPicPr preferRelativeResize="0"/>
          <p:nvPr/>
        </p:nvPicPr>
        <p:blipFill rotWithShape="1">
          <a:blip r:embed="rId3">
            <a:alphaModFix/>
          </a:blip>
          <a:srcRect l="10039"/>
          <a:stretch/>
        </p:blipFill>
        <p:spPr>
          <a:xfrm>
            <a:off x="634025" y="266263"/>
            <a:ext cx="7951526" cy="452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</a:t>
            </a:r>
            <a:endParaRPr/>
          </a:p>
        </p:txBody>
      </p:sp>
      <p:sp>
        <p:nvSpPr>
          <p:cNvPr id="413" name="Google Shape;413;p3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Many settings &amp; hyperparameters to tune: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Dataset size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Batch size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Number of epochs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Optimizer &amp; learning rate &amp; weight decay &amp; momentum, etc.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Dropout rate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Train, validation, test dataset ratio: 3:1:1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"/>
          <p:cNvSpPr txBox="1">
            <a:spLocks noGrp="1"/>
          </p:cNvSpPr>
          <p:nvPr>
            <p:ph type="title"/>
          </p:nvPr>
        </p:nvSpPr>
        <p:spPr>
          <a:xfrm>
            <a:off x="612650" y="6390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size tuning</a:t>
            </a:r>
            <a:endParaRPr/>
          </a:p>
        </p:txBody>
      </p:sp>
      <p:sp>
        <p:nvSpPr>
          <p:cNvPr id="419" name="Google Shape;419;p39"/>
          <p:cNvSpPr txBox="1">
            <a:spLocks noGrp="1"/>
          </p:cNvSpPr>
          <p:nvPr>
            <p:ph type="body" idx="1"/>
          </p:nvPr>
        </p:nvSpPr>
        <p:spPr>
          <a:xfrm>
            <a:off x="856925" y="1593600"/>
            <a:ext cx="37530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problem of imbalanced data</a:t>
            </a:r>
            <a:endParaRPr sz="150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smallest class contains only around 5,000 images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need for extremely large data amount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Solution: 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Weighted random sampler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Scale the dataset by up to 0.25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0"/>
          <p:cNvPicPr preferRelativeResize="0"/>
          <p:nvPr/>
        </p:nvPicPr>
        <p:blipFill rotWithShape="1">
          <a:blip r:embed="rId3">
            <a:alphaModFix/>
          </a:blip>
          <a:srcRect l="8273" b="5141"/>
          <a:stretch/>
        </p:blipFill>
        <p:spPr>
          <a:xfrm>
            <a:off x="199475" y="209350"/>
            <a:ext cx="8748226" cy="464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63" y="418675"/>
            <a:ext cx="8658077" cy="44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1"/>
          <p:cNvSpPr txBox="1">
            <a:spLocks noGrp="1"/>
          </p:cNvSpPr>
          <p:nvPr>
            <p:ph type="title"/>
          </p:nvPr>
        </p:nvSpPr>
        <p:spPr>
          <a:xfrm>
            <a:off x="391725" y="2400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size tuning</a:t>
            </a:r>
            <a:endParaRPr/>
          </a:p>
        </p:txBody>
      </p:sp>
      <p:sp>
        <p:nvSpPr>
          <p:cNvPr id="431" name="Google Shape;431;p41"/>
          <p:cNvSpPr/>
          <p:nvPr/>
        </p:nvSpPr>
        <p:spPr>
          <a:xfrm>
            <a:off x="8121325" y="1289425"/>
            <a:ext cx="726600" cy="213600"/>
          </a:xfrm>
          <a:prstGeom prst="ellipse">
            <a:avLst/>
          </a:prstGeom>
          <a:noFill/>
          <a:ln w="9525" cap="flat" cmpd="sng">
            <a:solidFill>
              <a:srgbClr val="AA49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1"/>
          <p:cNvSpPr txBox="1"/>
          <p:nvPr/>
        </p:nvSpPr>
        <p:spPr>
          <a:xfrm>
            <a:off x="6119475" y="2128800"/>
            <a:ext cx="205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bigger, the better?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Procedures</a:t>
            </a:r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preprocessing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Construct machine learning algorithms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Validation/test to find the best settings i.e. hyperparameters, batch size, etc.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Compare and find the best architecture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Train/test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Preprocess input (prediction) data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Predict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975" y="1332175"/>
            <a:ext cx="6910051" cy="35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Epoch tuning</a:t>
            </a:r>
            <a:endParaRPr/>
          </a:p>
        </p:txBody>
      </p:sp>
      <p:sp>
        <p:nvSpPr>
          <p:cNvPr id="439" name="Google Shape;439;p42"/>
          <p:cNvSpPr/>
          <p:nvPr/>
        </p:nvSpPr>
        <p:spPr>
          <a:xfrm>
            <a:off x="5300225" y="4416850"/>
            <a:ext cx="313500" cy="178200"/>
          </a:xfrm>
          <a:prstGeom prst="ellipse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/>
          <p:cNvSpPr txBox="1">
            <a:spLocks noGrp="1"/>
          </p:cNvSpPr>
          <p:nvPr>
            <p:ph type="title"/>
          </p:nvPr>
        </p:nvSpPr>
        <p:spPr>
          <a:xfrm>
            <a:off x="742950" y="6932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 Tuning</a:t>
            </a:r>
            <a:endParaRPr/>
          </a:p>
        </p:txBody>
      </p:sp>
      <p:sp>
        <p:nvSpPr>
          <p:cNvPr id="445" name="Google Shape;445;p43"/>
          <p:cNvSpPr txBox="1">
            <a:spLocks noGrp="1"/>
          </p:cNvSpPr>
          <p:nvPr>
            <p:ph type="body" idx="1"/>
          </p:nvPr>
        </p:nvSpPr>
        <p:spPr>
          <a:xfrm>
            <a:off x="879575" y="16850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ADAM vs. SGD + Momentum:</a:t>
            </a:r>
            <a:endParaRPr sz="150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 much weight decay (L2 regularization)?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Initial learning rate?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SGD, momentum?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52" name="Google Shape;4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75" y="213725"/>
            <a:ext cx="8776027" cy="47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5"/>
          <p:cNvPicPr preferRelativeResize="0"/>
          <p:nvPr/>
        </p:nvPicPr>
        <p:blipFill rotWithShape="1">
          <a:blip r:embed="rId3">
            <a:alphaModFix/>
          </a:blip>
          <a:srcRect l="9222" b="5123"/>
          <a:stretch/>
        </p:blipFill>
        <p:spPr>
          <a:xfrm>
            <a:off x="200500" y="250000"/>
            <a:ext cx="8718475" cy="46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5"/>
          <p:cNvSpPr txBox="1">
            <a:spLocks noGrp="1"/>
          </p:cNvSpPr>
          <p:nvPr>
            <p:ph type="title"/>
          </p:nvPr>
        </p:nvSpPr>
        <p:spPr>
          <a:xfrm>
            <a:off x="348975" y="1973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 Rate Tuning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CNN</a:t>
            </a:r>
            <a:endParaRPr/>
          </a:p>
        </p:txBody>
      </p:sp>
      <p:sp>
        <p:nvSpPr>
          <p:cNvPr id="464" name="Google Shape;464;p4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summary from the validation steps: 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CNN with modified 2 Conv layers and 3 FC layers.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take 20% to 25% of the dataset to train/validate/test the model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batch size of 256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Number of Epochs: 100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Optimizer: SGD+Momentum with no weight decay and 0.9 momentum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Dropout rate of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Use the parameters to train the model</a:t>
            </a:r>
            <a:endParaRPr/>
          </a:p>
        </p:txBody>
      </p:sp>
      <p:sp>
        <p:nvSpPr>
          <p:cNvPr id="465" name="Google Shape;465;p46"/>
          <p:cNvSpPr/>
          <p:nvPr/>
        </p:nvSpPr>
        <p:spPr>
          <a:xfrm>
            <a:off x="6458250" y="3653554"/>
            <a:ext cx="1416900" cy="1704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 Conv 5x5</a:t>
            </a:r>
            <a:endParaRPr sz="1000"/>
          </a:p>
        </p:txBody>
      </p:sp>
      <p:sp>
        <p:nvSpPr>
          <p:cNvPr id="466" name="Google Shape;466;p46"/>
          <p:cNvSpPr/>
          <p:nvPr/>
        </p:nvSpPr>
        <p:spPr>
          <a:xfrm>
            <a:off x="6458250" y="2199558"/>
            <a:ext cx="1416900" cy="17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Flatten</a:t>
            </a:r>
            <a:endParaRPr sz="1000"/>
          </a:p>
        </p:txBody>
      </p:sp>
      <p:sp>
        <p:nvSpPr>
          <p:cNvPr id="467" name="Google Shape;467;p46"/>
          <p:cNvSpPr/>
          <p:nvPr/>
        </p:nvSpPr>
        <p:spPr>
          <a:xfrm>
            <a:off x="6458250" y="2441891"/>
            <a:ext cx="1416900" cy="170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MaxPool 2x2 stride 2</a:t>
            </a:r>
            <a:endParaRPr sz="1000"/>
          </a:p>
        </p:txBody>
      </p:sp>
      <p:sp>
        <p:nvSpPr>
          <p:cNvPr id="468" name="Google Shape;468;p46"/>
          <p:cNvSpPr/>
          <p:nvPr/>
        </p:nvSpPr>
        <p:spPr>
          <a:xfrm>
            <a:off x="6458250" y="2684223"/>
            <a:ext cx="1416900" cy="170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BatchNorm &amp; ReLU</a:t>
            </a:r>
            <a:endParaRPr sz="1000"/>
          </a:p>
        </p:txBody>
      </p:sp>
      <p:sp>
        <p:nvSpPr>
          <p:cNvPr id="469" name="Google Shape;469;p46"/>
          <p:cNvSpPr/>
          <p:nvPr/>
        </p:nvSpPr>
        <p:spPr>
          <a:xfrm>
            <a:off x="6458250" y="2926556"/>
            <a:ext cx="1416900" cy="1704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16 Conv 5x5</a:t>
            </a:r>
            <a:endParaRPr sz="1000"/>
          </a:p>
        </p:txBody>
      </p:sp>
      <p:sp>
        <p:nvSpPr>
          <p:cNvPr id="470" name="Google Shape;470;p46"/>
          <p:cNvSpPr/>
          <p:nvPr/>
        </p:nvSpPr>
        <p:spPr>
          <a:xfrm>
            <a:off x="6458250" y="3168889"/>
            <a:ext cx="1416900" cy="170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MaxPool 2x2 stride 2</a:t>
            </a:r>
            <a:endParaRPr sz="1000"/>
          </a:p>
        </p:txBody>
      </p:sp>
      <p:sp>
        <p:nvSpPr>
          <p:cNvPr id="471" name="Google Shape;471;p46"/>
          <p:cNvSpPr/>
          <p:nvPr/>
        </p:nvSpPr>
        <p:spPr>
          <a:xfrm>
            <a:off x="6458250" y="3411221"/>
            <a:ext cx="1416900" cy="170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BatchNorm &amp; ReLU</a:t>
            </a:r>
            <a:endParaRPr sz="1000"/>
          </a:p>
        </p:txBody>
      </p:sp>
      <p:sp>
        <p:nvSpPr>
          <p:cNvPr id="472" name="Google Shape;472;p46"/>
          <p:cNvSpPr/>
          <p:nvPr/>
        </p:nvSpPr>
        <p:spPr>
          <a:xfrm>
            <a:off x="6458250" y="1957226"/>
            <a:ext cx="1416900" cy="17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FC 400, 120</a:t>
            </a:r>
            <a:endParaRPr sz="1000"/>
          </a:p>
        </p:txBody>
      </p:sp>
      <p:sp>
        <p:nvSpPr>
          <p:cNvPr id="473" name="Google Shape;473;p46"/>
          <p:cNvSpPr/>
          <p:nvPr/>
        </p:nvSpPr>
        <p:spPr>
          <a:xfrm>
            <a:off x="6458250" y="1714893"/>
            <a:ext cx="1416900" cy="170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ReLU</a:t>
            </a:r>
            <a:endParaRPr sz="1000"/>
          </a:p>
        </p:txBody>
      </p:sp>
      <p:sp>
        <p:nvSpPr>
          <p:cNvPr id="474" name="Google Shape;474;p46"/>
          <p:cNvSpPr/>
          <p:nvPr/>
        </p:nvSpPr>
        <p:spPr>
          <a:xfrm>
            <a:off x="6458250" y="1472563"/>
            <a:ext cx="1416900" cy="17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FC 120, 84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6458250" y="1230233"/>
            <a:ext cx="1416900" cy="170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ReLU</a:t>
            </a:r>
            <a:endParaRPr sz="1000"/>
          </a:p>
        </p:txBody>
      </p:sp>
      <p:sp>
        <p:nvSpPr>
          <p:cNvPr id="476" name="Google Shape;476;p46"/>
          <p:cNvSpPr/>
          <p:nvPr/>
        </p:nvSpPr>
        <p:spPr>
          <a:xfrm>
            <a:off x="6458250" y="987903"/>
            <a:ext cx="1416900" cy="17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FC 84, 47</a:t>
            </a:r>
            <a:endParaRPr sz="1000"/>
          </a:p>
        </p:txBody>
      </p:sp>
      <p:sp>
        <p:nvSpPr>
          <p:cNvPr id="477" name="Google Shape;477;p46"/>
          <p:cNvSpPr/>
          <p:nvPr/>
        </p:nvSpPr>
        <p:spPr>
          <a:xfrm>
            <a:off x="7080925" y="745725"/>
            <a:ext cx="181800" cy="1704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478" name="Google Shape;478;p46"/>
          <p:cNvSpPr/>
          <p:nvPr/>
        </p:nvSpPr>
        <p:spPr>
          <a:xfrm>
            <a:off x="7091650" y="3895275"/>
            <a:ext cx="171000" cy="1704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6"/>
          <p:cNvSpPr txBox="1"/>
          <p:nvPr/>
        </p:nvSpPr>
        <p:spPr>
          <a:xfrm>
            <a:off x="6576525" y="4233350"/>
            <a:ext cx="14169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Architecture with 2 Conv layers and 3 FC layers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46"/>
          <p:cNvSpPr txBox="1"/>
          <p:nvPr/>
        </p:nvSpPr>
        <p:spPr>
          <a:xfrm>
            <a:off x="6752500" y="436725"/>
            <a:ext cx="1122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47x1 vector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46"/>
          <p:cNvSpPr txBox="1"/>
          <p:nvPr/>
        </p:nvSpPr>
        <p:spPr>
          <a:xfrm>
            <a:off x="6749925" y="4034325"/>
            <a:ext cx="968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28x28 image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CNN</a:t>
            </a:r>
            <a:endParaRPr/>
          </a:p>
        </p:txBody>
      </p:sp>
      <p:sp>
        <p:nvSpPr>
          <p:cNvPr id="487" name="Google Shape;487;p4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problem: test accuracy capped at 87%. Better, but can we do better? </a:t>
            </a:r>
            <a:r>
              <a:rPr lang="en" sz="1000"/>
              <a:t>(The answer is no we didn’t get any better lol)</a:t>
            </a:r>
            <a:endParaRPr sz="100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Maybe because there are just too many classes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trained CNN model achieves 99% accuracy with MNIST digits and 89% accuracy with English characters only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Potential solutions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Feature extraction + SVM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Apply a binary classifier before CNN.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Chose to implement the first one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feature extraction + SVM</a:t>
            </a:r>
            <a:endParaRPr/>
          </a:p>
        </p:txBody>
      </p:sp>
      <p:sp>
        <p:nvSpPr>
          <p:cNvPr id="493" name="Google Shape;493;p4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features from 28x28 images, getting 84x1 vectors for SVM to classify.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Need to tune hyperparameters of SVM (C, gamma)</a:t>
            </a:r>
            <a:endParaRPr/>
          </a:p>
        </p:txBody>
      </p:sp>
      <p:sp>
        <p:nvSpPr>
          <p:cNvPr id="494" name="Google Shape;494;p48"/>
          <p:cNvSpPr/>
          <p:nvPr/>
        </p:nvSpPr>
        <p:spPr>
          <a:xfrm>
            <a:off x="1558150" y="2898825"/>
            <a:ext cx="1219200" cy="121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5" name="Google Shape;4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750" y="2904673"/>
            <a:ext cx="1211100" cy="12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8"/>
          <p:cNvSpPr txBox="1"/>
          <p:nvPr/>
        </p:nvSpPr>
        <p:spPr>
          <a:xfrm>
            <a:off x="1928600" y="2670850"/>
            <a:ext cx="84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8"/>
          <p:cNvSpPr/>
          <p:nvPr/>
        </p:nvSpPr>
        <p:spPr>
          <a:xfrm>
            <a:off x="2942200" y="3412375"/>
            <a:ext cx="548700" cy="17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8"/>
          <p:cNvSpPr/>
          <p:nvPr/>
        </p:nvSpPr>
        <p:spPr>
          <a:xfrm>
            <a:off x="3725825" y="2898825"/>
            <a:ext cx="192300" cy="1219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8"/>
          <p:cNvSpPr txBox="1"/>
          <p:nvPr/>
        </p:nvSpPr>
        <p:spPr>
          <a:xfrm>
            <a:off x="3605000" y="2670850"/>
            <a:ext cx="84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84x1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48"/>
          <p:cNvSpPr/>
          <p:nvPr/>
        </p:nvSpPr>
        <p:spPr>
          <a:xfrm>
            <a:off x="4161400" y="3412375"/>
            <a:ext cx="548700" cy="17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8"/>
          <p:cNvSpPr/>
          <p:nvPr/>
        </p:nvSpPr>
        <p:spPr>
          <a:xfrm>
            <a:off x="4924825" y="3085750"/>
            <a:ext cx="1032900" cy="869400"/>
          </a:xfrm>
          <a:prstGeom prst="plus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502" name="Google Shape;502;p48"/>
          <p:cNvSpPr/>
          <p:nvPr/>
        </p:nvSpPr>
        <p:spPr>
          <a:xfrm>
            <a:off x="6142600" y="3412375"/>
            <a:ext cx="548700" cy="17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8"/>
          <p:cNvSpPr txBox="1"/>
          <p:nvPr/>
        </p:nvSpPr>
        <p:spPr>
          <a:xfrm>
            <a:off x="6924500" y="3310125"/>
            <a:ext cx="64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feature extraction + SVM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Turned out that this approach yielded accuracy of approximately 75%, which is even worse than using CNN alone. Why?			</a:t>
            </a:r>
            <a:r>
              <a:rPr lang="en" b="1"/>
              <a:t>FC layers are brainless, but good!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510" name="Google Shape;510;p49"/>
          <p:cNvSpPr/>
          <p:nvPr/>
        </p:nvSpPr>
        <p:spPr>
          <a:xfrm>
            <a:off x="1385200" y="4330876"/>
            <a:ext cx="1416900" cy="17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FC 400, 120</a:t>
            </a:r>
            <a:endParaRPr sz="1000"/>
          </a:p>
        </p:txBody>
      </p:sp>
      <p:sp>
        <p:nvSpPr>
          <p:cNvPr id="511" name="Google Shape;511;p49"/>
          <p:cNvSpPr/>
          <p:nvPr/>
        </p:nvSpPr>
        <p:spPr>
          <a:xfrm>
            <a:off x="1385200" y="4088543"/>
            <a:ext cx="1416900" cy="170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ReLU</a:t>
            </a:r>
            <a:endParaRPr sz="1000"/>
          </a:p>
        </p:txBody>
      </p:sp>
      <p:sp>
        <p:nvSpPr>
          <p:cNvPr id="512" name="Google Shape;512;p49"/>
          <p:cNvSpPr/>
          <p:nvPr/>
        </p:nvSpPr>
        <p:spPr>
          <a:xfrm>
            <a:off x="1385200" y="3846213"/>
            <a:ext cx="1416900" cy="17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FC 120, 84</a:t>
            </a:r>
            <a:endParaRPr sz="1000"/>
          </a:p>
        </p:txBody>
      </p:sp>
      <p:sp>
        <p:nvSpPr>
          <p:cNvPr id="513" name="Google Shape;513;p49"/>
          <p:cNvSpPr/>
          <p:nvPr/>
        </p:nvSpPr>
        <p:spPr>
          <a:xfrm>
            <a:off x="1385200" y="3603883"/>
            <a:ext cx="1416900" cy="170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ReLU</a:t>
            </a:r>
            <a:endParaRPr sz="1000"/>
          </a:p>
        </p:txBody>
      </p:sp>
      <p:sp>
        <p:nvSpPr>
          <p:cNvPr id="514" name="Google Shape;514;p49"/>
          <p:cNvSpPr/>
          <p:nvPr/>
        </p:nvSpPr>
        <p:spPr>
          <a:xfrm>
            <a:off x="1385200" y="3361553"/>
            <a:ext cx="1416900" cy="17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FC 84, 47</a:t>
            </a:r>
            <a:endParaRPr sz="1000"/>
          </a:p>
        </p:txBody>
      </p:sp>
      <p:sp>
        <p:nvSpPr>
          <p:cNvPr id="515" name="Google Shape;515;p49"/>
          <p:cNvSpPr/>
          <p:nvPr/>
        </p:nvSpPr>
        <p:spPr>
          <a:xfrm>
            <a:off x="2007875" y="3119375"/>
            <a:ext cx="181800" cy="1704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16" name="Google Shape;516;p49"/>
          <p:cNvSpPr txBox="1"/>
          <p:nvPr/>
        </p:nvSpPr>
        <p:spPr>
          <a:xfrm>
            <a:off x="1679450" y="2810375"/>
            <a:ext cx="1122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47x1 vector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9"/>
          <p:cNvSpPr/>
          <p:nvPr/>
        </p:nvSpPr>
        <p:spPr>
          <a:xfrm>
            <a:off x="3515350" y="3542450"/>
            <a:ext cx="1666200" cy="303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9"/>
          <p:cNvSpPr/>
          <p:nvPr/>
        </p:nvSpPr>
        <p:spPr>
          <a:xfrm>
            <a:off x="5839225" y="3314350"/>
            <a:ext cx="1032900" cy="869400"/>
          </a:xfrm>
          <a:prstGeom prst="plus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in Practice - Histogram Projection</a:t>
            </a:r>
            <a:endParaRPr/>
          </a:p>
        </p:txBody>
      </p:sp>
      <p:sp>
        <p:nvSpPr>
          <p:cNvPr id="524" name="Google Shape;524;p50"/>
          <p:cNvSpPr txBox="1">
            <a:spLocks noGrp="1"/>
          </p:cNvSpPr>
          <p:nvPr>
            <p:ph type="body" idx="1"/>
          </p:nvPr>
        </p:nvSpPr>
        <p:spPr>
          <a:xfrm>
            <a:off x="683800" y="14831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 involves no machine learning process.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Revisits some preprocessing techniques not used in preprocessing.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Count pixels horizontally for line segmentation and vertically for word/character segmentation.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Low peaks indicates potential segmentation column.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Set thresholds for segmentation.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Fast &amp; easy once implemented, but needs a lot of manual tuning. A machine learning algorithm may be applied to learn segmentation thresholds for higher accuracy.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in Practice - Histogram Projection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0" name="Google Shape;530;p51"/>
          <p:cNvPicPr preferRelativeResize="0"/>
          <p:nvPr/>
        </p:nvPicPr>
        <p:blipFill rotWithShape="1">
          <a:blip r:embed="rId3">
            <a:alphaModFix/>
          </a:blip>
          <a:srcRect l="12884" t="6759" r="12511"/>
          <a:stretch/>
        </p:blipFill>
        <p:spPr>
          <a:xfrm>
            <a:off x="571225" y="1411425"/>
            <a:ext cx="3769277" cy="186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225" y="1800202"/>
            <a:ext cx="3475525" cy="26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1"/>
          <p:cNvPicPr preferRelativeResize="0"/>
          <p:nvPr/>
        </p:nvPicPr>
        <p:blipFill rotWithShape="1">
          <a:blip r:embed="rId5">
            <a:alphaModFix/>
          </a:blip>
          <a:srcRect l="9616" t="14373" r="8194" b="10647"/>
          <a:stretch/>
        </p:blipFill>
        <p:spPr>
          <a:xfrm>
            <a:off x="571225" y="3175500"/>
            <a:ext cx="3769277" cy="17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Models Used</a:t>
            </a:r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2200"/>
              <a:t>Decision Tree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2200"/>
              <a:t>SVM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2200"/>
              <a:t>Neural Network</a:t>
            </a:r>
            <a:endParaRPr sz="2200"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675" y="1487525"/>
            <a:ext cx="1807125" cy="164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357" y="1487525"/>
            <a:ext cx="1977349" cy="1741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550" y="3388300"/>
            <a:ext cx="2305925" cy="135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in practice - Difficulties</a:t>
            </a:r>
            <a:endParaRPr/>
          </a:p>
        </p:txBody>
      </p:sp>
      <p:sp>
        <p:nvSpPr>
          <p:cNvPr id="538" name="Google Shape;538;p5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Problems that have not been solved:</a:t>
            </a:r>
            <a:endParaRPr sz="150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 preprocess is not robust enough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Prediction demands very specific input resolution so that separate images won’t get poorly downsampled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3" name="Google Shape;543;p53"/>
          <p:cNvCxnSpPr>
            <a:stCxn id="544" idx="2"/>
            <a:endCxn id="545" idx="1"/>
          </p:cNvCxnSpPr>
          <p:nvPr/>
        </p:nvCxnSpPr>
        <p:spPr>
          <a:xfrm rot="-5400000" flipH="1">
            <a:off x="1804650" y="2447675"/>
            <a:ext cx="620700" cy="1474800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4" name="Google Shape;544;p53"/>
          <p:cNvSpPr/>
          <p:nvPr/>
        </p:nvSpPr>
        <p:spPr>
          <a:xfrm>
            <a:off x="399600" y="2509025"/>
            <a:ext cx="1956000" cy="3657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0944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Handwritten Recognition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53"/>
          <p:cNvSpPr/>
          <p:nvPr/>
        </p:nvSpPr>
        <p:spPr>
          <a:xfrm>
            <a:off x="2852250" y="1413174"/>
            <a:ext cx="2020500" cy="525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0D5D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CNN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53"/>
          <p:cNvSpPr/>
          <p:nvPr/>
        </p:nvSpPr>
        <p:spPr>
          <a:xfrm>
            <a:off x="2852250" y="3232774"/>
            <a:ext cx="2020500" cy="525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0D5D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Decision Tree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53"/>
          <p:cNvSpPr/>
          <p:nvPr/>
        </p:nvSpPr>
        <p:spPr>
          <a:xfrm>
            <a:off x="5406150" y="950188"/>
            <a:ext cx="2020500" cy="525300"/>
          </a:xfrm>
          <a:prstGeom prst="roundRect">
            <a:avLst>
              <a:gd name="adj" fmla="val 16667"/>
            </a:avLst>
          </a:prstGeom>
          <a:solidFill>
            <a:srgbClr val="307BF3"/>
          </a:solidFill>
          <a:ln w="9525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CNN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8" name="Google Shape;548;p53"/>
          <p:cNvSpPr/>
          <p:nvPr/>
        </p:nvSpPr>
        <p:spPr>
          <a:xfrm>
            <a:off x="5406150" y="1856488"/>
            <a:ext cx="2020500" cy="525300"/>
          </a:xfrm>
          <a:prstGeom prst="roundRect">
            <a:avLst>
              <a:gd name="adj" fmla="val 16667"/>
            </a:avLst>
          </a:prstGeom>
          <a:solidFill>
            <a:srgbClr val="307BF3"/>
          </a:solidFill>
          <a:ln w="9525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CNN+SVM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53"/>
          <p:cNvSpPr/>
          <p:nvPr/>
        </p:nvSpPr>
        <p:spPr>
          <a:xfrm>
            <a:off x="5406150" y="3232763"/>
            <a:ext cx="2020500" cy="525300"/>
          </a:xfrm>
          <a:prstGeom prst="roundRect">
            <a:avLst>
              <a:gd name="adj" fmla="val 16667"/>
            </a:avLst>
          </a:prstGeom>
          <a:solidFill>
            <a:srgbClr val="307BF3"/>
          </a:solidFill>
          <a:ln w="9525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50" name="Google Shape;550;p53"/>
          <p:cNvCxnSpPr>
            <a:stCxn id="546" idx="3"/>
            <a:endCxn id="547" idx="1"/>
          </p:cNvCxnSpPr>
          <p:nvPr/>
        </p:nvCxnSpPr>
        <p:spPr>
          <a:xfrm rot="10800000" flipH="1">
            <a:off x="4872750" y="1212924"/>
            <a:ext cx="533400" cy="462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1" name="Google Shape;551;p53"/>
          <p:cNvCxnSpPr>
            <a:stCxn id="546" idx="3"/>
            <a:endCxn id="548" idx="1"/>
          </p:cNvCxnSpPr>
          <p:nvPr/>
        </p:nvCxnSpPr>
        <p:spPr>
          <a:xfrm>
            <a:off x="4872750" y="1675824"/>
            <a:ext cx="533400" cy="443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2" name="Google Shape;552;p53"/>
          <p:cNvCxnSpPr>
            <a:stCxn id="549" idx="1"/>
            <a:endCxn id="545" idx="3"/>
          </p:cNvCxnSpPr>
          <p:nvPr/>
        </p:nvCxnSpPr>
        <p:spPr>
          <a:xfrm flipH="1">
            <a:off x="4872750" y="3495413"/>
            <a:ext cx="533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3" name="Google Shape;553;p53"/>
          <p:cNvCxnSpPr>
            <a:stCxn id="544" idx="0"/>
          </p:cNvCxnSpPr>
          <p:nvPr/>
        </p:nvCxnSpPr>
        <p:spPr>
          <a:xfrm rot="10800000">
            <a:off x="1365900" y="1672625"/>
            <a:ext cx="117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53"/>
          <p:cNvCxnSpPr/>
          <p:nvPr/>
        </p:nvCxnSpPr>
        <p:spPr>
          <a:xfrm>
            <a:off x="1393900" y="1728450"/>
            <a:ext cx="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53"/>
          <p:cNvCxnSpPr>
            <a:stCxn id="546" idx="1"/>
          </p:cNvCxnSpPr>
          <p:nvPr/>
        </p:nvCxnSpPr>
        <p:spPr>
          <a:xfrm rot="10800000">
            <a:off x="1366050" y="1658724"/>
            <a:ext cx="1486200" cy="1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53"/>
          <p:cNvCxnSpPr>
            <a:stCxn id="544" idx="3"/>
            <a:endCxn id="557" idx="1"/>
          </p:cNvCxnSpPr>
          <p:nvPr/>
        </p:nvCxnSpPr>
        <p:spPr>
          <a:xfrm rot="10800000" flipH="1">
            <a:off x="2355600" y="2679575"/>
            <a:ext cx="529800" cy="1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7" name="Google Shape;557;p53"/>
          <p:cNvSpPr/>
          <p:nvPr/>
        </p:nvSpPr>
        <p:spPr>
          <a:xfrm>
            <a:off x="2885400" y="2496749"/>
            <a:ext cx="2020500" cy="3657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0D5D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SVM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58" name="Google Shape;558;p53"/>
          <p:cNvCxnSpPr>
            <a:stCxn id="557" idx="3"/>
          </p:cNvCxnSpPr>
          <p:nvPr/>
        </p:nvCxnSpPr>
        <p:spPr>
          <a:xfrm rot="10800000" flipH="1">
            <a:off x="4905900" y="2676299"/>
            <a:ext cx="7395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9" name="Google Shape;559;p53"/>
          <p:cNvSpPr/>
          <p:nvPr/>
        </p:nvSpPr>
        <p:spPr>
          <a:xfrm>
            <a:off x="5403900" y="2498700"/>
            <a:ext cx="1956000" cy="462900"/>
          </a:xfrm>
          <a:prstGeom prst="roundRect">
            <a:avLst>
              <a:gd name="adj" fmla="val 16667"/>
            </a:avLst>
          </a:prstGeom>
          <a:solidFill>
            <a:srgbClr val="307BF3"/>
          </a:solidFill>
          <a:ln w="9525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Radial Basis Function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in Practice</a:t>
            </a:r>
            <a:endParaRPr/>
          </a:p>
        </p:txBody>
      </p:sp>
      <p:sp>
        <p:nvSpPr>
          <p:cNvPr id="565" name="Google Shape;565;p54"/>
          <p:cNvSpPr txBox="1">
            <a:spLocks noGrp="1"/>
          </p:cNvSpPr>
          <p:nvPr>
            <p:ph type="body" idx="1"/>
          </p:nvPr>
        </p:nvSpPr>
        <p:spPr>
          <a:xfrm>
            <a:off x="612550" y="14208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real life situation, OCR tends to perform on multiple characters, words, or even sentences, at once.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Segmentation is a big problem.  </a:t>
            </a:r>
            <a:endParaRPr/>
          </a:p>
        </p:txBody>
      </p:sp>
      <p:pic>
        <p:nvPicPr>
          <p:cNvPr id="566" name="Google Shape;5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175" y="2266325"/>
            <a:ext cx="5314200" cy="2236401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4"/>
          <p:cNvSpPr txBox="1"/>
          <p:nvPr/>
        </p:nvSpPr>
        <p:spPr>
          <a:xfrm>
            <a:off x="6895975" y="2430225"/>
            <a:ext cx="1859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How can we segment the sentences so that we are dealing with one digit/character at a time?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54"/>
          <p:cNvSpPr txBox="1"/>
          <p:nvPr/>
        </p:nvSpPr>
        <p:spPr>
          <a:xfrm>
            <a:off x="2881775" y="4502725"/>
            <a:ext cx="241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Bad handwriting by Victor the presenter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5CA87-54B7-C541-B3AB-2E38D2D0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Credits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B5E1C0-DADB-A441-A0D4-5B8EE9853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u="sng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Harold L. </a:t>
            </a:r>
            <a:r>
              <a:rPr lang="en" altLang="zh-CN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Erickson</a:t>
            </a:r>
            <a:r>
              <a:rPr lang="zh-CN" altLang="en-US" dirty="0">
                <a:solidFill>
                  <a:schemeClr val="bg2"/>
                </a:solidFill>
              </a:rPr>
              <a:t>，</a:t>
            </a:r>
            <a:r>
              <a:rPr lang="en" altLang="zh-CN" dirty="0"/>
              <a:t>Primary Editor</a:t>
            </a:r>
            <a:r>
              <a:rPr lang="zh-CN" altLang="en-US" dirty="0"/>
              <a:t> </a:t>
            </a:r>
            <a:r>
              <a:rPr lang="en" altLang="zh-CN" dirty="0">
                <a:hlinkClick r:id="rId3"/>
              </a:rPr>
              <a:t>https://www.britannica.com/topic/CNN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Cortes, C. &amp; </a:t>
            </a:r>
            <a:r>
              <a:rPr lang="en" altLang="zh-CN" dirty="0" err="1"/>
              <a:t>Vapnik</a:t>
            </a:r>
            <a:r>
              <a:rPr lang="en" altLang="zh-CN" dirty="0"/>
              <a:t>, V., 1995. Support-vector networks. </a:t>
            </a:r>
            <a:r>
              <a:rPr lang="en" altLang="zh-CN" i="1" dirty="0"/>
              <a:t>Machine learning</a:t>
            </a:r>
            <a:r>
              <a:rPr lang="en" altLang="zh-CN" dirty="0"/>
              <a:t>, 20(3), pp.273–297.</a:t>
            </a:r>
          </a:p>
          <a:p>
            <a:endParaRPr lang="en" altLang="zh-CN" dirty="0"/>
          </a:p>
          <a:p>
            <a:r>
              <a:rPr lang="en" altLang="zh-CN" dirty="0"/>
              <a:t>Johannes </a:t>
            </a:r>
            <a:r>
              <a:rPr lang="en" altLang="zh-CN" dirty="0" err="1"/>
              <a:t>Fürnkranz</a:t>
            </a:r>
            <a:r>
              <a:rPr lang="en" altLang="zh-CN" dirty="0"/>
              <a:t>, Reference work </a:t>
            </a:r>
            <a:r>
              <a:rPr lang="en" altLang="zh-CN" dirty="0" err="1"/>
              <a:t>entry</a:t>
            </a:r>
            <a:r>
              <a:rPr lang="en" altLang="zh-CN" b="1" dirty="0" err="1"/>
              <a:t>DOI</a:t>
            </a:r>
            <a:r>
              <a:rPr lang="en" altLang="zh-CN" b="1" dirty="0"/>
              <a:t>: </a:t>
            </a:r>
            <a:r>
              <a:rPr lang="en" altLang="zh-CN" dirty="0"/>
              <a:t>https://</a:t>
            </a:r>
            <a:r>
              <a:rPr lang="en" altLang="zh-CN" dirty="0" err="1"/>
              <a:t>doi.org</a:t>
            </a:r>
            <a:r>
              <a:rPr lang="en" altLang="zh-CN" dirty="0"/>
              <a:t>/10.1007/978-0-387-30164-8_204</a:t>
            </a:r>
          </a:p>
          <a:p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4493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5"/>
          <p:cNvSpPr/>
          <p:nvPr/>
        </p:nvSpPr>
        <p:spPr>
          <a:xfrm>
            <a:off x="476113" y="1871386"/>
            <a:ext cx="8191770" cy="7870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9900"/>
                </a:solidFill>
                <a:latin typeface="Arial"/>
              </a:rPr>
              <a:t>Thanks For Watching!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Dataset we’ve used: NIST Special Database 19[1] (“by_merge” category)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 800,000 images of digits and characters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128x128 image of single digits and characters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Need to downsample the image while keeping as much of the features as possible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Uses Opencv for preprocessing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100"/>
              <a:buChar char="○"/>
            </a:pPr>
            <a:r>
              <a:rPr lang="en">
                <a:solidFill>
                  <a:srgbClr val="CC0000"/>
                </a:solidFill>
              </a:rPr>
              <a:t>Binarization</a:t>
            </a:r>
            <a:endParaRPr>
              <a:solidFill>
                <a:srgbClr val="CC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100"/>
              <a:buChar char="○"/>
            </a:pPr>
            <a:r>
              <a:rPr lang="en">
                <a:solidFill>
                  <a:srgbClr val="CC0000"/>
                </a:solidFill>
              </a:rPr>
              <a:t>Custom cropping</a:t>
            </a:r>
            <a:endParaRPr>
              <a:solidFill>
                <a:srgbClr val="CC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Noise removal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Thinning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Skeletonization</a:t>
            </a: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826375" y="4480975"/>
            <a:ext cx="742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[1] </a:t>
            </a: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https://www.nist.gov/srd/nist-special-database-19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6739250" y="617000"/>
            <a:ext cx="1225200" cy="123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2250" y="62360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/>
          <p:nvPr/>
        </p:nvSpPr>
        <p:spPr>
          <a:xfrm>
            <a:off x="5238900" y="622725"/>
            <a:ext cx="1225200" cy="123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1900" y="6293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 rotWithShape="1">
          <a:blip r:embed="rId6">
            <a:alphaModFix/>
          </a:blip>
          <a:srcRect l="53035" t="18864" r="938" b="41785"/>
          <a:stretch/>
        </p:blipFill>
        <p:spPr>
          <a:xfrm>
            <a:off x="4877125" y="3100900"/>
            <a:ext cx="3272674" cy="158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505725" y="16915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Binarization is simple.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 the image in grayscale. Every pixel is represented as a np.uint8 number from 0 to 255.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Any pixel below the threshold (177) is set to 0 (black), and anything above 255 (white).</a:t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1471650" y="2778850"/>
            <a:ext cx="7155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img = np.array(img) 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if not </a:t>
            </a:r>
            <a:r>
              <a:rPr lang="en" sz="1000">
                <a:solidFill>
                  <a:srgbClr val="8888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isinstance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(img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00">
                <a:solidFill>
                  <a:srgbClr val="8888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(np.array([]))) 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img = cv.cvtColor(img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cv.COLOR_BGR2GRAY)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new_image = binarization(img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threshold)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" sz="10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binarization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(img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threshold):  </a:t>
            </a:r>
            <a:r>
              <a:rPr lang="en" sz="10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# reduce channel to 1 and binarize each grey scaled pixel.</a:t>
            </a:r>
            <a:endParaRPr sz="10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ret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thresh = cv.threshold(img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threshold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cv.THRESH_BINARY)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thresh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819150" y="408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1"/>
          </p:nvPr>
        </p:nvSpPr>
        <p:spPr>
          <a:xfrm>
            <a:off x="819150" y="1289775"/>
            <a:ext cx="3156000" cy="3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Center of Mass Cropping</a:t>
            </a:r>
            <a:endParaRPr sz="180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Compute the weighted center of mass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Find the smallest square that covers the mass of the image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Adjust the square such that it is centered at the center of mass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the new square exceeds the boundary, do some padding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Crop the image with the square and resize it to 20x20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Pad the processed image so that it becomes 28x28</a:t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5499700" y="828075"/>
            <a:ext cx="344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128x128 -----&gt; 28x28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5620800" y="2105900"/>
            <a:ext cx="541500" cy="163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225" y="15651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/>
          <p:nvPr/>
        </p:nvSpPr>
        <p:spPr>
          <a:xfrm>
            <a:off x="4978924" y="2113078"/>
            <a:ext cx="57000" cy="570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 rot="10800000" flipH="1">
            <a:off x="5000304" y="1849378"/>
            <a:ext cx="334800" cy="29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/>
          <p:nvPr/>
        </p:nvSpPr>
        <p:spPr>
          <a:xfrm>
            <a:off x="5204100" y="1666425"/>
            <a:ext cx="1040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Center of mass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4648500" y="1928450"/>
            <a:ext cx="541500" cy="534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7" name="Google Shape;187;p19"/>
          <p:cNvCxnSpPr>
            <a:stCxn id="186" idx="0"/>
          </p:cNvCxnSpPr>
          <p:nvPr/>
        </p:nvCxnSpPr>
        <p:spPr>
          <a:xfrm rot="10800000" flipH="1">
            <a:off x="4919250" y="1657850"/>
            <a:ext cx="320700" cy="27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19"/>
          <p:cNvSpPr txBox="1"/>
          <p:nvPr/>
        </p:nvSpPr>
        <p:spPr>
          <a:xfrm>
            <a:off x="5228250" y="1438475"/>
            <a:ext cx="1040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Smallest square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3996151" y="1550300"/>
            <a:ext cx="1211100" cy="1225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425" y="15651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/>
          <p:nvPr/>
        </p:nvSpPr>
        <p:spPr>
          <a:xfrm>
            <a:off x="7572775" y="1551350"/>
            <a:ext cx="86700" cy="122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7341124" y="2113078"/>
            <a:ext cx="57000" cy="570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3" name="Google Shape;193;p19"/>
          <p:cNvCxnSpPr/>
          <p:nvPr/>
        </p:nvCxnSpPr>
        <p:spPr>
          <a:xfrm rot="10800000" flipH="1">
            <a:off x="7362504" y="1849378"/>
            <a:ext cx="334800" cy="29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19"/>
          <p:cNvSpPr txBox="1"/>
          <p:nvPr/>
        </p:nvSpPr>
        <p:spPr>
          <a:xfrm>
            <a:off x="7659450" y="1694925"/>
            <a:ext cx="1040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Center of mass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6358351" y="1550300"/>
            <a:ext cx="1211100" cy="1225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7010700" y="1873625"/>
            <a:ext cx="641400" cy="589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7" name="Google Shape;197;p19"/>
          <p:cNvCxnSpPr>
            <a:stCxn id="196" idx="0"/>
          </p:cNvCxnSpPr>
          <p:nvPr/>
        </p:nvCxnSpPr>
        <p:spPr>
          <a:xfrm rot="10800000" flipH="1">
            <a:off x="7331400" y="1603025"/>
            <a:ext cx="320700" cy="27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19"/>
          <p:cNvSpPr txBox="1"/>
          <p:nvPr/>
        </p:nvSpPr>
        <p:spPr>
          <a:xfrm>
            <a:off x="7590450" y="1438475"/>
            <a:ext cx="1040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Cropping square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9" name="Google Shape;199;p19"/>
          <p:cNvCxnSpPr/>
          <p:nvPr/>
        </p:nvCxnSpPr>
        <p:spPr>
          <a:xfrm>
            <a:off x="7622650" y="2618825"/>
            <a:ext cx="235200" cy="2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19"/>
          <p:cNvSpPr txBox="1"/>
          <p:nvPr/>
        </p:nvSpPr>
        <p:spPr>
          <a:xfrm>
            <a:off x="7829225" y="2694400"/>
            <a:ext cx="72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padding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9"/>
          <p:cNvSpPr/>
          <p:nvPr/>
        </p:nvSpPr>
        <p:spPr>
          <a:xfrm>
            <a:off x="7914725" y="2312500"/>
            <a:ext cx="784800" cy="12894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6354575" y="3127425"/>
            <a:ext cx="1219200" cy="122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" name="Google Shape;203;p19"/>
          <p:cNvPicPr preferRelativeResize="0"/>
          <p:nvPr/>
        </p:nvPicPr>
        <p:blipFill rotWithShape="1">
          <a:blip r:embed="rId4">
            <a:alphaModFix/>
          </a:blip>
          <a:srcRect l="14293" t="14606" r="17642" b="20534"/>
          <a:stretch/>
        </p:blipFill>
        <p:spPr>
          <a:xfrm>
            <a:off x="6358350" y="3127425"/>
            <a:ext cx="1219200" cy="12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9"/>
          <p:cNvSpPr txBox="1"/>
          <p:nvPr/>
        </p:nvSpPr>
        <p:spPr>
          <a:xfrm>
            <a:off x="4334175" y="1331550"/>
            <a:ext cx="78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128x128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6765600" y="1318275"/>
            <a:ext cx="78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128x128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6718525" y="2880250"/>
            <a:ext cx="67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20x20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5392600" y="3697325"/>
            <a:ext cx="641400" cy="163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3996550" y="3127425"/>
            <a:ext cx="1219200" cy="121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6150" y="3133273"/>
            <a:ext cx="1211100" cy="12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9"/>
          <p:cNvSpPr txBox="1"/>
          <p:nvPr/>
        </p:nvSpPr>
        <p:spPr>
          <a:xfrm>
            <a:off x="4367000" y="2899450"/>
            <a:ext cx="84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 txBox="1">
            <a:spLocks noGrp="1"/>
          </p:cNvSpPr>
          <p:nvPr>
            <p:ph type="title"/>
          </p:nvPr>
        </p:nvSpPr>
        <p:spPr>
          <a:xfrm>
            <a:off x="438150" y="3884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pic>
        <p:nvPicPr>
          <p:cNvPr id="216" name="Google Shape;2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375" y="2421700"/>
            <a:ext cx="3245424" cy="2515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0"/>
          <p:cNvSpPr txBox="1">
            <a:spLocks noGrp="1"/>
          </p:cNvSpPr>
          <p:nvPr>
            <p:ph type="body" idx="1"/>
          </p:nvPr>
        </p:nvSpPr>
        <p:spPr>
          <a:xfrm>
            <a:off x="417013" y="9088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Comparing some processing procedures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preprocess_procedure_1  # binarization -&gt; noise remove -&gt; thinning -&gt; cropping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procedure_2  # binarization -&gt; noise remove -&gt; skeletonization -&gt; cropping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procedure_3 # cropping -&gt; binarization -&gt; noise remove -&gt; thinning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procedure_4  # cropping -&gt; binarization -&gt; noise remove -&gt; skeletonization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Vanilla # binarization -&gt; cropping</a:t>
            </a:r>
            <a:endParaRPr sz="1600"/>
          </a:p>
        </p:txBody>
      </p:sp>
      <p:sp>
        <p:nvSpPr>
          <p:cNvPr id="218" name="Google Shape;218;p20"/>
          <p:cNvSpPr txBox="1"/>
          <p:nvPr/>
        </p:nvSpPr>
        <p:spPr>
          <a:xfrm>
            <a:off x="890500" y="3319775"/>
            <a:ext cx="3519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Some of the procedures over-present the data. Vanilla works just fine, could need some thinning.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5" name="Google Shape;2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75" y="222350"/>
            <a:ext cx="8733926" cy="44715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1"/>
          <p:cNvSpPr txBox="1"/>
          <p:nvPr/>
        </p:nvSpPr>
        <p:spPr>
          <a:xfrm>
            <a:off x="3542450" y="4477175"/>
            <a:ext cx="312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Using CNN introduced later, we found that the vanilla way of preprocessing works the best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1413</Words>
  <Application>Microsoft Macintosh PowerPoint</Application>
  <PresentationFormat>全屏显示(16:9)</PresentationFormat>
  <Paragraphs>250</Paragraphs>
  <Slides>44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0" baseType="lpstr">
      <vt:lpstr>Arial</vt:lpstr>
      <vt:lpstr>Courier New</vt:lpstr>
      <vt:lpstr>Roboto</vt:lpstr>
      <vt:lpstr>Nunito</vt:lpstr>
      <vt:lpstr>Calibri</vt:lpstr>
      <vt:lpstr>Shift</vt:lpstr>
      <vt:lpstr>Handwriting Recognition</vt:lpstr>
      <vt:lpstr>Why important?</vt:lpstr>
      <vt:lpstr>Procedures</vt:lpstr>
      <vt:lpstr>Machine Learning Models Used</vt:lpstr>
      <vt:lpstr>Data Preprocessing</vt:lpstr>
      <vt:lpstr>Data Preprocessing</vt:lpstr>
      <vt:lpstr>Data Preprocessing</vt:lpstr>
      <vt:lpstr>Data Preprocessing</vt:lpstr>
      <vt:lpstr>PowerPoint 演示文稿</vt:lpstr>
      <vt:lpstr>Decision Tree on Recognition</vt:lpstr>
      <vt:lpstr>PowerPoint 演示文稿</vt:lpstr>
      <vt:lpstr>PowerPoint 演示文稿</vt:lpstr>
      <vt:lpstr>Data Progression</vt:lpstr>
      <vt:lpstr>Trees &amp; Ensembles</vt:lpstr>
      <vt:lpstr>Hyperparameter Tuning</vt:lpstr>
      <vt:lpstr>PowerPoint 演示文稿</vt:lpstr>
      <vt:lpstr>PowerPoint 演示文稿</vt:lpstr>
      <vt:lpstr>The images we use here</vt:lpstr>
      <vt:lpstr>train-test-split</vt:lpstr>
      <vt:lpstr>The distribution of pixel/gray-scale values</vt:lpstr>
      <vt:lpstr>Tuning the hyperparameters</vt:lpstr>
      <vt:lpstr>Do the prediction</vt:lpstr>
      <vt:lpstr>CNN &amp; CNN Feature extraction + SVM</vt:lpstr>
      <vt:lpstr>CNN Only</vt:lpstr>
      <vt:lpstr>PowerPoint 演示文稿</vt:lpstr>
      <vt:lpstr>Validation</vt:lpstr>
      <vt:lpstr>Dataset size tuning</vt:lpstr>
      <vt:lpstr>PowerPoint 演示文稿</vt:lpstr>
      <vt:lpstr>Batch size tuning</vt:lpstr>
      <vt:lpstr>Epoch tuning</vt:lpstr>
      <vt:lpstr>Optimizer Tuning</vt:lpstr>
      <vt:lpstr>PowerPoint 演示文稿</vt:lpstr>
      <vt:lpstr>Dropout Rate Tuning</vt:lpstr>
      <vt:lpstr>Training CNN</vt:lpstr>
      <vt:lpstr>Training CNN</vt:lpstr>
      <vt:lpstr>CNN feature extraction + SVM</vt:lpstr>
      <vt:lpstr>CNN feature extraction + SVM </vt:lpstr>
      <vt:lpstr>Prediction in Practice - Histogram Projection</vt:lpstr>
      <vt:lpstr>Prediction in Practice - Histogram Projection </vt:lpstr>
      <vt:lpstr>Prediction in practice - Difficulties</vt:lpstr>
      <vt:lpstr>PowerPoint 演示文稿</vt:lpstr>
      <vt:lpstr>Prediction in Practice</vt:lpstr>
      <vt:lpstr>Credits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Handwriting Recognition</dc:title>
  <cp:lastModifiedBy>TekinKaan</cp:lastModifiedBy>
  <cp:revision>1</cp:revision>
  <dcterms:modified xsi:type="dcterms:W3CDTF">2021-05-11T02:15:02Z</dcterms:modified>
</cp:coreProperties>
</file>